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88" autoAdjust="0"/>
    <p:restoredTop sz="94624" autoAdjust="0"/>
  </p:normalViewPr>
  <p:slideViewPr>
    <p:cSldViewPr>
      <p:cViewPr varScale="1"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9B7A-DCFA-411A-BEF1-ABF0EB29C948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06A51-4E74-4DF9-BAF4-A3B3C063B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AA884-15F9-448B-BBAC-ACB18865A603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DD638-C8A5-4AC2-90DC-F855E4214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BC9A9-15D3-4F23-8A94-E410285BA910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B3E0-072F-4203-BAEC-6C93A7177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6009E-A05C-4FCF-B858-CDB9941D7246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BADF1-692C-4E80-A594-4DED6C892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298E-A6CB-4083-834A-2D24AE4C995F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A3A6-2B10-45F3-AA46-DC31B05C8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C0784-03D1-4669-AA0B-03ACC2164B49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8C5CE-ABF7-4409-952C-4850F8D86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0E052-8BB7-45FE-94C1-10F43A4DC0C7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6748-E8CF-4D43-A701-CB7EBA0C4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CC7E5-2074-4645-B512-928557F03F2F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288E-2231-4885-BA0A-F58A18044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68186-3DC7-46C8-BF7C-AA924BF7D321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38CF6-B348-41E2-9FC1-F69E4051A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1DA2-F4B0-4E1A-BFD3-522487D1E796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A117-1D5B-43E7-8751-DD05D2233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0647E-08EF-4EA8-8D42-C10BFD265DFA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CB932-CEE6-4B43-8180-BDE199D2F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CBA8B4-7700-4B89-900D-FEF54AF47D06}" type="datetimeFigureOut">
              <a:rPr lang="ru-RU"/>
              <a:pPr>
                <a:defRPr/>
              </a:pPr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4B4A31-260E-48C2-9790-C7CCBEA60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5" name="Picture 11" descr="C:\Users\АВТОЛОТ\Desktop\Документы\в оформлении\заставка автол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13" y="0"/>
            <a:ext cx="10644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3028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i="1" u="sng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sz="6600" b="1" i="1" u="sng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915150" cy="2138362"/>
          </a:xfrm>
        </p:spPr>
        <p:txBody>
          <a:bodyPr rtlCol="0">
            <a:normAutofit fontScale="850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Автомобильный интернет-аукцион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smtClean="0">
                <a:solidFill>
                  <a:srgbClr val="FF0000"/>
                </a:solidFill>
              </a:rPr>
              <a:t>www.autolot.by</a:t>
            </a:r>
            <a:endParaRPr lang="ru-RU" b="1" i="1" smtClean="0">
              <a:solidFill>
                <a:srgbClr val="FF0000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ООО «БелАвтоЛот»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8044 789 24 10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8029 654 32 01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5000625"/>
            <a:ext cx="6207125" cy="1643063"/>
          </a:xfrm>
        </p:spPr>
        <p:txBody>
          <a:bodyPr/>
          <a:lstStyle/>
          <a:p>
            <a:r>
              <a:rPr lang="ru-RU" sz="2400" b="1" u="sng" smtClean="0">
                <a:solidFill>
                  <a:srgbClr val="FF0000"/>
                </a:solidFill>
              </a:rPr>
              <a:t>Застрахован: 40 000</a:t>
            </a:r>
          </a:p>
          <a:p>
            <a:r>
              <a:rPr lang="ru-RU" sz="2400" b="1" u="sng" smtClean="0">
                <a:solidFill>
                  <a:srgbClr val="FF0000"/>
                </a:solidFill>
              </a:rPr>
              <a:t>Годные остатки: 11 000</a:t>
            </a:r>
          </a:p>
          <a:p>
            <a:r>
              <a:rPr lang="ru-RU" sz="2400" b="1" u="sng" smtClean="0">
                <a:solidFill>
                  <a:srgbClr val="FF0000"/>
                </a:solidFill>
              </a:rPr>
              <a:t>Реализован через аукцион: 20 300</a:t>
            </a:r>
          </a:p>
          <a:p>
            <a:r>
              <a:rPr lang="ru-RU" sz="2400" b="1" u="sng" smtClean="0">
                <a:solidFill>
                  <a:srgbClr val="FF0000"/>
                </a:solidFill>
              </a:rPr>
              <a:t>Возврат в страховую компанию: 7 270</a:t>
            </a:r>
          </a:p>
        </p:txBody>
      </p:sp>
      <p:pic>
        <p:nvPicPr>
          <p:cNvPr id="14340" name="Picture 3" descr="C:\Users\АВТОЛОТ\Desktop\Документы\Фольксваген Туарег, 2008г. (вверху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42875"/>
            <a:ext cx="678656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Текст 3"/>
          <p:cNvSpPr>
            <a:spLocks noGrp="1"/>
          </p:cNvSpPr>
          <p:nvPr>
            <p:ph type="body" sz="half" idx="2"/>
          </p:nvPr>
        </p:nvSpPr>
        <p:spPr>
          <a:xfrm>
            <a:off x="1214438" y="4857750"/>
            <a:ext cx="6064250" cy="1714500"/>
          </a:xfrm>
        </p:spPr>
        <p:txBody>
          <a:bodyPr/>
          <a:lstStyle/>
          <a:p>
            <a:r>
              <a:rPr lang="ru-RU" sz="2400" b="1" u="sng" smtClean="0">
                <a:solidFill>
                  <a:srgbClr val="FF0000"/>
                </a:solidFill>
              </a:rPr>
              <a:t>Застрахован по КАСКО: 16 000</a:t>
            </a:r>
          </a:p>
          <a:p>
            <a:r>
              <a:rPr lang="ru-RU" sz="2400" b="1" u="sng" smtClean="0">
                <a:solidFill>
                  <a:srgbClr val="FF0000"/>
                </a:solidFill>
              </a:rPr>
              <a:t>Получил по ОСАГО: 14 000</a:t>
            </a:r>
          </a:p>
          <a:p>
            <a:r>
              <a:rPr lang="ru-RU" sz="2400" b="1" u="sng" smtClean="0">
                <a:solidFill>
                  <a:srgbClr val="FF0000"/>
                </a:solidFill>
              </a:rPr>
              <a:t>Реализован через аукцион: 11 700</a:t>
            </a:r>
          </a:p>
          <a:p>
            <a:r>
              <a:rPr lang="ru-RU" sz="2400" b="1" u="sng" smtClean="0">
                <a:solidFill>
                  <a:srgbClr val="FF0000"/>
                </a:solidFill>
              </a:rPr>
              <a:t>Необоснованная прибыль: 8 530</a:t>
            </a:r>
          </a:p>
        </p:txBody>
      </p:sp>
      <p:pic>
        <p:nvPicPr>
          <p:cNvPr id="15363" name="Picture 2" descr="C:\Users\АВТОЛОТ\Desktop\фото авто\мицубиси аутлендер\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79388"/>
            <a:ext cx="6643687" cy="454818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>
                <a:solidFill>
                  <a:srgbClr val="FF0000"/>
                </a:solidFill>
              </a:rPr>
              <a:t>Примерные прямые потери страховых компаний: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Сдать авто в утиль = для юр. лица 450 000 б. руб.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u="sng" dirty="0" smtClean="0">
                <a:solidFill>
                  <a:srgbClr val="FF0000"/>
                </a:solidFill>
              </a:rPr>
              <a:t>(потери 900 000 000 б. руб./ 77 500 евро в год)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638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Сдать авто в утиль = для физ. лица 1 300 000 б. руб.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u="sng" dirty="0" smtClean="0">
                <a:solidFill>
                  <a:srgbClr val="FF0000"/>
                </a:solidFill>
              </a:rPr>
              <a:t>(потери 2 600 000 000 б. руб./ 218 935 евро в год)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4929188"/>
            <a:ext cx="6135688" cy="1643062"/>
          </a:xfrm>
        </p:spPr>
        <p:txBody>
          <a:bodyPr/>
          <a:lstStyle/>
          <a:p>
            <a:endParaRPr lang="ru-RU" sz="2400" b="1" u="sng" smtClean="0">
              <a:solidFill>
                <a:srgbClr val="FF0000"/>
              </a:solidFill>
            </a:endParaRPr>
          </a:p>
          <a:p>
            <a:r>
              <a:rPr lang="ru-RU" sz="3200" b="1" u="sng" smtClean="0">
                <a:solidFill>
                  <a:srgbClr val="FF0000"/>
                </a:solidFill>
              </a:rPr>
              <a:t>Реализован через аукцион: 1 500</a:t>
            </a:r>
          </a:p>
        </p:txBody>
      </p:sp>
      <p:pic>
        <p:nvPicPr>
          <p:cNvPr id="17411" name="Picture 2" descr="C:\Users\АВТОЛОТ\Desktop\Виталий\MAZDA PREMACY 1229\IMG_60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214313"/>
            <a:ext cx="6858000" cy="47148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Текст 3"/>
          <p:cNvSpPr>
            <a:spLocks noGrp="1"/>
          </p:cNvSpPr>
          <p:nvPr>
            <p:ph type="body" sz="half" idx="2"/>
          </p:nvPr>
        </p:nvSpPr>
        <p:spPr>
          <a:xfrm>
            <a:off x="928688" y="5367338"/>
            <a:ext cx="6350000" cy="1062037"/>
          </a:xfrm>
        </p:spPr>
        <p:txBody>
          <a:bodyPr/>
          <a:lstStyle/>
          <a:p>
            <a:r>
              <a:rPr lang="ru-RU" sz="2800" b="1" u="sng" smtClean="0">
                <a:solidFill>
                  <a:srgbClr val="FF0000"/>
                </a:solidFill>
              </a:rPr>
              <a:t>Инфинити </a:t>
            </a:r>
            <a:r>
              <a:rPr lang="en-US" sz="2800" b="1" u="sng" smtClean="0">
                <a:solidFill>
                  <a:srgbClr val="FF0000"/>
                </a:solidFill>
              </a:rPr>
              <a:t> FX 35</a:t>
            </a:r>
            <a:r>
              <a:rPr lang="ru-RU" sz="2800" b="1" u="sng" smtClean="0">
                <a:solidFill>
                  <a:srgbClr val="FF0000"/>
                </a:solidFill>
              </a:rPr>
              <a:t>, 2008 г.в.</a:t>
            </a:r>
          </a:p>
          <a:p>
            <a:r>
              <a:rPr lang="ru-RU" sz="2800" b="1" u="sng" smtClean="0">
                <a:solidFill>
                  <a:srgbClr val="FF0000"/>
                </a:solidFill>
              </a:rPr>
              <a:t>Реализован через аукцион:  21 400</a:t>
            </a:r>
          </a:p>
          <a:p>
            <a:endParaRPr lang="ru-RU" sz="2800" smtClean="0"/>
          </a:p>
        </p:txBody>
      </p:sp>
      <p:pic>
        <p:nvPicPr>
          <p:cNvPr id="19459" name="Picture 2" descr="http://www.autolot.by/Shared/Car/531_03_Lar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214313"/>
            <a:ext cx="7358063" cy="492918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Текст 3"/>
          <p:cNvSpPr>
            <a:spLocks noGrp="1"/>
          </p:cNvSpPr>
          <p:nvPr>
            <p:ph type="body" sz="half" idx="2"/>
          </p:nvPr>
        </p:nvSpPr>
        <p:spPr>
          <a:xfrm>
            <a:off x="1071563" y="5367338"/>
            <a:ext cx="6572250" cy="1490662"/>
          </a:xfrm>
        </p:spPr>
        <p:txBody>
          <a:bodyPr/>
          <a:lstStyle/>
          <a:p>
            <a:r>
              <a:rPr lang="ru-RU" sz="2800" b="1" u="sng" smtClean="0">
                <a:solidFill>
                  <a:srgbClr val="FF0000"/>
                </a:solidFill>
              </a:rPr>
              <a:t>Юр. лицо, Субару В9 Трибека,  2005 г.в.</a:t>
            </a:r>
          </a:p>
          <a:p>
            <a:r>
              <a:rPr lang="ru-RU" sz="2800" b="1" u="sng" smtClean="0">
                <a:solidFill>
                  <a:srgbClr val="FF0000"/>
                </a:solidFill>
              </a:rPr>
              <a:t>Реализован через аукцион:  21 400</a:t>
            </a:r>
          </a:p>
          <a:p>
            <a:endParaRPr lang="ru-RU" smtClean="0"/>
          </a:p>
        </p:txBody>
      </p:sp>
      <p:pic>
        <p:nvPicPr>
          <p:cNvPr id="20483" name="Picture 2" descr="http://www.autolot.by/Shared/Car/525_03_Lar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357188"/>
            <a:ext cx="7000875" cy="50006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Текст 3"/>
          <p:cNvSpPr>
            <a:spLocks noGrp="1"/>
          </p:cNvSpPr>
          <p:nvPr>
            <p:ph type="body" sz="half" idx="2"/>
          </p:nvPr>
        </p:nvSpPr>
        <p:spPr>
          <a:xfrm>
            <a:off x="1000125" y="5143500"/>
            <a:ext cx="7429500" cy="1500188"/>
          </a:xfrm>
        </p:spPr>
        <p:txBody>
          <a:bodyPr/>
          <a:lstStyle/>
          <a:p>
            <a:r>
              <a:rPr lang="ru-RU" sz="2800" b="1" u="sng" smtClean="0">
                <a:solidFill>
                  <a:srgbClr val="FF0000"/>
                </a:solidFill>
              </a:rPr>
              <a:t>ООО «Трайпл», Мерседес </a:t>
            </a:r>
            <a:r>
              <a:rPr lang="en-US" sz="2800" b="1" u="sng" smtClean="0">
                <a:solidFill>
                  <a:srgbClr val="FF0000"/>
                </a:solidFill>
              </a:rPr>
              <a:t>S500</a:t>
            </a:r>
            <a:r>
              <a:rPr lang="ru-RU" sz="2800" b="1" u="sng" smtClean="0">
                <a:solidFill>
                  <a:srgbClr val="FF0000"/>
                </a:solidFill>
              </a:rPr>
              <a:t>,  200</a:t>
            </a:r>
            <a:r>
              <a:rPr lang="en-US" sz="2800" b="1" u="sng" smtClean="0">
                <a:solidFill>
                  <a:srgbClr val="FF0000"/>
                </a:solidFill>
              </a:rPr>
              <a:t>6</a:t>
            </a:r>
            <a:r>
              <a:rPr lang="ru-RU" sz="2800" b="1" u="sng" smtClean="0">
                <a:solidFill>
                  <a:srgbClr val="FF0000"/>
                </a:solidFill>
              </a:rPr>
              <a:t> г.в.</a:t>
            </a:r>
          </a:p>
          <a:p>
            <a:r>
              <a:rPr lang="ru-RU" sz="2800" b="1" u="sng" smtClean="0">
                <a:solidFill>
                  <a:srgbClr val="FF0000"/>
                </a:solidFill>
              </a:rPr>
              <a:t>Реализован через аукцион:  </a:t>
            </a:r>
            <a:r>
              <a:rPr lang="en-US" sz="2800" b="1" u="sng" smtClean="0">
                <a:solidFill>
                  <a:srgbClr val="FF0000"/>
                </a:solidFill>
              </a:rPr>
              <a:t>19 300</a:t>
            </a:r>
            <a:endParaRPr lang="ru-RU" sz="2800" b="1" u="sng" smtClean="0">
              <a:solidFill>
                <a:srgbClr val="FF0000"/>
              </a:solidFill>
            </a:endParaRPr>
          </a:p>
          <a:p>
            <a:endParaRPr lang="ru-RU" smtClean="0"/>
          </a:p>
        </p:txBody>
      </p:sp>
      <p:pic>
        <p:nvPicPr>
          <p:cNvPr id="21507" name="Picture 2" descr="http://www.autolot.by/Shared/Car/479_02_Lar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285750"/>
            <a:ext cx="7215187" cy="457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38" y="5000625"/>
            <a:ext cx="6064250" cy="15001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u="sng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u="sng" dirty="0" err="1" smtClean="0">
                <a:solidFill>
                  <a:srgbClr val="FF0000"/>
                </a:solidFill>
              </a:rPr>
              <a:t>Ауди</a:t>
            </a:r>
            <a:r>
              <a:rPr lang="ru-RU" sz="2800" b="1" u="sng" dirty="0" smtClean="0">
                <a:solidFill>
                  <a:srgbClr val="FF0000"/>
                </a:solidFill>
              </a:rPr>
              <a:t> А6, 2006 г.в.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u="sng" dirty="0" smtClean="0">
                <a:solidFill>
                  <a:srgbClr val="FF0000"/>
                </a:solidFill>
              </a:rPr>
              <a:t>Реализован через аукцион:  13 500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2531" name="Picture 2" descr="http://www.autolot.by/Shared/Car/430_03_Lar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214313"/>
            <a:ext cx="7072312" cy="47863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152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Тема Office</vt:lpstr>
      <vt:lpstr>Слайд 1</vt:lpstr>
      <vt:lpstr>Слайд 2</vt:lpstr>
      <vt:lpstr>Слайд 3</vt:lpstr>
      <vt:lpstr> Примерные прямые потери страховых компаний:  </vt:lpstr>
      <vt:lpstr>Слайд 5</vt:lpstr>
      <vt:lpstr>Слайд 6</vt:lpstr>
      <vt:lpstr>Слайд 7</vt:lpstr>
      <vt:lpstr>Слайд 8</vt:lpstr>
      <vt:lpstr>Слайд 9</vt:lpstr>
      <vt:lpstr>Спасибо за внимание!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АВТОЛОТ</dc:creator>
  <cp:lastModifiedBy>Nosarev</cp:lastModifiedBy>
  <cp:revision>16</cp:revision>
  <dcterms:created xsi:type="dcterms:W3CDTF">2011-12-01T03:38:48Z</dcterms:created>
  <dcterms:modified xsi:type="dcterms:W3CDTF">2011-12-01T08:03:10Z</dcterms:modified>
</cp:coreProperties>
</file>