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60" r:id="rId3"/>
    <p:sldId id="266" r:id="rId4"/>
    <p:sldId id="271" r:id="rId5"/>
    <p:sldId id="263" r:id="rId6"/>
    <p:sldId id="285" r:id="rId7"/>
    <p:sldId id="283" r:id="rId8"/>
    <p:sldId id="28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8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41F351-C2A0-415A-8648-E0625E9779BE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E7B337-C993-4059-AEE5-8963CABFD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289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9295A-1ABE-40ED-8C56-17D259A3C078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A112B-FFA3-44DD-9848-1535F6FFF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C71C9-EAC6-46A5-A4B3-1200800BAC4D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06966-3CEB-4BB4-B7BE-8D8872A6A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7AE15-A59E-4242-9E91-CDF08A75F2B8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A79FA-EB96-4DAF-809F-BD5EAEA63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494B2-EEF7-4900-91DC-EF151397084F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50A1B-F8FD-4864-90AA-2530862667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06538-9476-467E-8EC7-8F056502EC17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6AAE8-3A4C-4587-8014-F0B1E7D47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8ACBF-263D-4C97-ACC8-5CFD6FA6AA8B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4651F-1D13-4A80-8E4A-1BAE953E2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7A398-5E74-4338-9B2F-79A7AA158559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796F0-2129-40FD-B03A-C1F25275D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8B424-FC79-4313-9EF1-3AC20B43F941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260FD-E780-4B8B-ADA3-1C68593F67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50CBF-607F-4FA4-92CE-36F599CDC3AC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96D2A-20CB-4F5D-B80F-2FF539743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D37E5-F5B3-4C8C-A0A3-99A9F7BFEC7F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106A2-35EC-456C-88E8-690B765B1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B398C-73D6-47AC-BFAA-7F0F2F6F0D05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9C7FC-BE29-4749-8C60-BD3493236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D7CEDD-9083-450C-B25A-60AD6A088104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C730E0-44BD-43F8-8443-677A19255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5" y="428625"/>
            <a:ext cx="8358188" cy="2714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/>
              <a:t> </a:t>
            </a:r>
            <a:r>
              <a:rPr lang="ru-RU" sz="2400" dirty="0" smtClean="0"/>
              <a:t>Состояние оценки ТС, информационное и программное обеспечение системы оказания услуг по восстановлению ТС, потерпевших в ДТП </a:t>
            </a:r>
            <a:br>
              <a:rPr lang="ru-RU" sz="2400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14688"/>
            <a:ext cx="6400800" cy="178593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Общественное объединение Белорусская ассоциация экспертов и сюрвейеров на транспорте - ОО БАЭС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5229225"/>
            <a:ext cx="2987675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chemeClr val="bg1"/>
                </a:solidFill>
              </a:rPr>
              <a:t>Система защиты имущественных прав граждан при страховании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3248025" algn="l"/>
              </a:tabLst>
            </a:pPr>
            <a:endParaRPr lang="ru-RU"/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1500188" y="1643063"/>
          <a:ext cx="5959475" cy="450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Слайд" r:id="rId3" imgW="4585761" imgH="3439555" progId="PowerPoint.Slide.8">
                  <p:embed/>
                </p:oleObj>
              </mc:Choice>
              <mc:Fallback>
                <p:oleObj name="Слайд" r:id="rId3" imgW="4585761" imgH="3439555" progId="PowerPoint.Slid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1643063"/>
                        <a:ext cx="5959475" cy="450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 fontScale="4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>
                <a:latin typeface="+mj-lt"/>
                <a:ea typeface="+mj-ea"/>
                <a:cs typeface="+mj-cs"/>
              </a:rPr>
              <a:t/>
            </a:r>
            <a:br>
              <a:rPr lang="ru-RU" sz="4400">
                <a:latin typeface="+mj-lt"/>
                <a:ea typeface="+mj-ea"/>
                <a:cs typeface="+mj-cs"/>
              </a:rPr>
            </a:br>
            <a:r>
              <a:rPr lang="ru-RU" sz="4400">
                <a:latin typeface="+mj-lt"/>
                <a:ea typeface="+mj-ea"/>
                <a:cs typeface="+mj-cs"/>
              </a:rPr>
              <a:t/>
            </a:r>
            <a:br>
              <a:rPr lang="ru-RU" sz="4400">
                <a:latin typeface="+mj-lt"/>
                <a:ea typeface="+mj-ea"/>
                <a:cs typeface="+mj-cs"/>
              </a:rPr>
            </a:br>
            <a:r>
              <a:rPr lang="ru-RU" sz="27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7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27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 </a:t>
            </a: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152400" y="152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3248025" algn="l"/>
              </a:tabLst>
            </a:pPr>
            <a:endParaRPr lang="ru-RU"/>
          </a:p>
        </p:txBody>
      </p:sp>
      <p:sp>
        <p:nvSpPr>
          <p:cNvPr id="17414" name="Rectangle 3"/>
          <p:cNvSpPr>
            <a:spLocks noChangeArrowheads="1"/>
          </p:cNvSpPr>
          <p:nvPr/>
        </p:nvSpPr>
        <p:spPr bwMode="auto">
          <a:xfrm>
            <a:off x="152400" y="4076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Методическое обеспечение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СТБ 52.0.06-2011. Оценка стоимости объектов гражданских прав. Оценка транспортных средств.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Правила  определения размера вреда (ОСАГО), причиненного повреждением ТС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Методики корректировок стоимости ТС и определения накопленного износа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Использование переменных данных по стоимости частей, материалов, ЛКП и нормо-часа работ на рынке РБ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Практика применения критерия экономической целесообразности ремонта и выбора переменных данных при корректировке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Расчет стоимости ремонта: виртуальный, по факту ремонта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/>
              <a:t>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Историческая справка</a:t>
            </a:r>
          </a:p>
        </p:txBody>
      </p:sp>
      <p:sp>
        <p:nvSpPr>
          <p:cNvPr id="33797" name="Rectangle 2"/>
          <p:cNvSpPr>
            <a:spLocks noChangeArrowheads="1"/>
          </p:cNvSpPr>
          <p:nvPr/>
        </p:nvSpPr>
        <p:spPr bwMode="auto">
          <a:xfrm>
            <a:off x="0" y="0"/>
            <a:ext cx="8001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69875"/>
            <a:r>
              <a:rPr lang="ru-RU" sz="1600" b="1">
                <a:solidFill>
                  <a:schemeClr val="bg1"/>
                </a:solidFill>
                <a:cs typeface="Times New Roman" pitchFamily="18" charset="0"/>
              </a:rPr>
              <a:t>Концепция 2. Обеспечение права доступа к программному обеспечению</a:t>
            </a:r>
            <a:endParaRPr lang="ru-RU" sz="800">
              <a:solidFill>
                <a:schemeClr val="bg1"/>
              </a:solidFill>
            </a:endParaRPr>
          </a:p>
          <a:p>
            <a:pPr indent="269875" eaLnBrk="0" hangingPunct="0"/>
            <a:endParaRPr lang="ru-RU">
              <a:solidFill>
                <a:schemeClr val="bg1"/>
              </a:solidFill>
            </a:endParaRP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844748"/>
              </p:ext>
            </p:extLst>
          </p:nvPr>
        </p:nvGraphicFramePr>
        <p:xfrm>
          <a:off x="500063" y="500063"/>
          <a:ext cx="7942262" cy="596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name="Слайд" r:id="rId3" imgW="4989624" imgH="3741497" progId="PowerPoint.Slide.8">
                  <p:embed/>
                </p:oleObj>
              </mc:Choice>
              <mc:Fallback>
                <p:oleObj name="Слайд" r:id="rId3" imgW="4989624" imgH="3741497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500063"/>
                        <a:ext cx="7942262" cy="5961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Информационный ресурс объединенного комплекса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Информационно- методический сайт</a:t>
            </a:r>
            <a:r>
              <a:rPr lang="en-US" sz="2400" dirty="0" smtClean="0"/>
              <a:t> autoexp.org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Программа «</a:t>
            </a:r>
            <a:r>
              <a:rPr lang="ru-RU" sz="2400" dirty="0" err="1" smtClean="0"/>
              <a:t>Автокальк</a:t>
            </a:r>
            <a:r>
              <a:rPr lang="ru-RU" sz="2400" dirty="0" smtClean="0"/>
              <a:t>»</a:t>
            </a:r>
          </a:p>
          <a:p>
            <a:pPr marL="342900" lvl="2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Программное обеспечение «</a:t>
            </a:r>
            <a:r>
              <a:rPr lang="en-US" dirty="0" smtClean="0"/>
              <a:t>Silver</a:t>
            </a:r>
            <a:r>
              <a:rPr lang="ru-RU" dirty="0" smtClean="0"/>
              <a:t>DAT»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 Программа «БАЭС - оценка»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Электронные справочники по стоимости ТС - две версии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База данных о рыночной стоимости частей ТС и материалов, разработка программы  стоимости </a:t>
            </a:r>
            <a:r>
              <a:rPr lang="ru-RU" sz="2400" dirty="0" err="1" smtClean="0"/>
              <a:t>нормо</a:t>
            </a:r>
            <a:r>
              <a:rPr lang="ru-RU" sz="2400" dirty="0" smtClean="0"/>
              <a:t> - часа для регионов РБ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Программа «Страхование + Выплата» для автоматизации деятельности страховой компании, включая процессы страхования, регулирования убытков, учета,  актуарных расчетов, страховых резервов, бизнес - анализа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Программа </a:t>
            </a:r>
            <a:r>
              <a:rPr lang="en-US" sz="2400" dirty="0" smtClean="0"/>
              <a:t>info.autoexp.org</a:t>
            </a:r>
            <a:r>
              <a:rPr lang="ru-RU" sz="2400" dirty="0" smtClean="0"/>
              <a:t> – система информационного и методического обеспечения оценщика ТС; </a:t>
            </a:r>
            <a:r>
              <a:rPr lang="ru-RU" sz="2400" dirty="0" err="1" smtClean="0"/>
              <a:t>онлайн</a:t>
            </a:r>
            <a:r>
              <a:rPr lang="ru-RU" sz="2400" dirty="0" smtClean="0"/>
              <a:t>; имя- «</a:t>
            </a:r>
            <a:r>
              <a:rPr lang="en-US" sz="2400" dirty="0" smtClean="0"/>
              <a:t>user</a:t>
            </a:r>
            <a:r>
              <a:rPr lang="ru-RU" sz="2400" dirty="0" smtClean="0"/>
              <a:t>»,</a:t>
            </a:r>
            <a:r>
              <a:rPr lang="en-US" sz="2400" dirty="0" smtClean="0"/>
              <a:t> </a:t>
            </a:r>
            <a:r>
              <a:rPr lang="ru-RU" sz="2400" dirty="0" smtClean="0"/>
              <a:t>пароль «1111»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Программы тестирования оценщиков ТС и другого имущества, поврежденного в ДТП</a:t>
            </a: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Учебные пособия по оценке и страхованию  ТС, конструкции ТС 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2492375"/>
            <a:ext cx="4762500" cy="35147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3993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Интерфейс взаимодействия</a:t>
            </a: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 rot="-312548">
            <a:off x="3625850" y="2103438"/>
            <a:ext cx="224313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ndara" pitchFamily="34" charset="0"/>
              </a:rPr>
              <a:t>Сервер национальных цен</a:t>
            </a:r>
          </a:p>
          <a:p>
            <a:pPr algn="ctr"/>
            <a:endParaRPr lang="ru-RU" b="1">
              <a:latin typeface="Candara" pitchFamily="34" charset="0"/>
            </a:endParaRPr>
          </a:p>
          <a:p>
            <a:pPr algn="ctr"/>
            <a:endParaRPr lang="ru-RU" b="1">
              <a:latin typeface="Candara" pitchFamily="34" charset="0"/>
            </a:endParaRPr>
          </a:p>
          <a:p>
            <a:pPr algn="ctr"/>
            <a:r>
              <a:rPr lang="en-US" b="1">
                <a:latin typeface="Candara" pitchFamily="34" charset="0"/>
              </a:rPr>
              <a:t>Web Service</a:t>
            </a:r>
            <a:endParaRPr lang="ru-RU" b="1">
              <a:latin typeface="Candara" pitchFamily="34" charset="0"/>
            </a:endParaRPr>
          </a:p>
        </p:txBody>
      </p:sp>
      <p:sp>
        <p:nvSpPr>
          <p:cNvPr id="6" name="Snip Single Corner Rectangle 5"/>
          <p:cNvSpPr/>
          <p:nvPr/>
        </p:nvSpPr>
        <p:spPr>
          <a:xfrm>
            <a:off x="250825" y="3678238"/>
            <a:ext cx="2017713" cy="903287"/>
          </a:xfrm>
          <a:prstGeom prst="snip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rgbClr val="000000"/>
                </a:solidFill>
                <a:latin typeface="Candara" pitchFamily="34" charset="0"/>
                <a:cs typeface="Arial" charset="0"/>
              </a:rPr>
              <a:t>Программа Аудат</a:t>
            </a:r>
            <a:r>
              <a:rPr lang="ru-RU" sz="1400">
                <a:solidFill>
                  <a:srgbClr val="000000"/>
                </a:solidFill>
                <a:latin typeface="Arial" charset="0"/>
                <a:cs typeface="Arial" charset="0"/>
              </a:rPr>
              <a:t>э</a:t>
            </a:r>
            <a:r>
              <a:rPr lang="ru-RU" sz="1400">
                <a:solidFill>
                  <a:srgbClr val="000000"/>
                </a:solidFill>
                <a:latin typeface="Candara" pitchFamily="34" charset="0"/>
                <a:cs typeface="Arial" charset="0"/>
              </a:rPr>
              <a:t>кс,</a:t>
            </a:r>
          </a:p>
          <a:p>
            <a:pPr algn="ctr"/>
            <a:r>
              <a:rPr lang="ru-RU" sz="1400">
                <a:solidFill>
                  <a:srgbClr val="000000"/>
                </a:solidFill>
                <a:latin typeface="Candara" pitchFamily="34" charset="0"/>
                <a:cs typeface="Arial" charset="0"/>
              </a:rPr>
              <a:t>онлайн</a:t>
            </a:r>
          </a:p>
        </p:txBody>
      </p:sp>
      <p:sp>
        <p:nvSpPr>
          <p:cNvPr id="7" name="Snip Single Corner Rectangle 6"/>
          <p:cNvSpPr/>
          <p:nvPr/>
        </p:nvSpPr>
        <p:spPr>
          <a:xfrm>
            <a:off x="250825" y="5734050"/>
            <a:ext cx="2665413" cy="936625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>
                <a:solidFill>
                  <a:srgbClr val="000000"/>
                </a:solidFill>
                <a:latin typeface="Candara" pitchFamily="34" charset="0"/>
                <a:cs typeface="Arial" charset="0"/>
              </a:rPr>
              <a:t>Программа ОПК,</a:t>
            </a:r>
          </a:p>
          <a:p>
            <a:pPr algn="ctr"/>
            <a:r>
              <a:rPr lang="ru-RU">
                <a:solidFill>
                  <a:srgbClr val="000000"/>
                </a:solidFill>
                <a:latin typeface="Candara" pitchFamily="34" charset="0"/>
                <a:cs typeface="Arial" charset="0"/>
              </a:rPr>
              <a:t>«</a:t>
            </a:r>
            <a:r>
              <a:rPr lang="en-US">
                <a:solidFill>
                  <a:srgbClr val="000000"/>
                </a:solidFill>
                <a:latin typeface="Candara" pitchFamily="34" charset="0"/>
                <a:cs typeface="Arial" charset="0"/>
              </a:rPr>
              <a:t>SilverDAT</a:t>
            </a:r>
            <a:r>
              <a:rPr lang="ru-RU">
                <a:solidFill>
                  <a:srgbClr val="000000"/>
                </a:solidFill>
                <a:latin typeface="Candara" pitchFamily="34" charset="0"/>
                <a:cs typeface="Arial" charset="0"/>
              </a:rPr>
              <a:t>» онлайн</a:t>
            </a:r>
          </a:p>
        </p:txBody>
      </p:sp>
      <p:sp>
        <p:nvSpPr>
          <p:cNvPr id="8" name="Snip Single Corner Rectangle 7"/>
          <p:cNvSpPr/>
          <p:nvPr/>
        </p:nvSpPr>
        <p:spPr>
          <a:xfrm>
            <a:off x="3203575" y="5734050"/>
            <a:ext cx="2592388" cy="936625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>
                <a:solidFill>
                  <a:srgbClr val="000000"/>
                </a:solidFill>
                <a:latin typeface="Candara" pitchFamily="34" charset="0"/>
                <a:cs typeface="Arial" charset="0"/>
              </a:rPr>
              <a:t>Программа ОПК,</a:t>
            </a:r>
          </a:p>
          <a:p>
            <a:pPr algn="ctr"/>
            <a:r>
              <a:rPr lang="ru-RU">
                <a:solidFill>
                  <a:srgbClr val="000000"/>
                </a:solidFill>
                <a:latin typeface="Candara" pitchFamily="34" charset="0"/>
                <a:cs typeface="Arial" charset="0"/>
              </a:rPr>
              <a:t>«</a:t>
            </a:r>
            <a:r>
              <a:rPr lang="en-US">
                <a:solidFill>
                  <a:srgbClr val="000000"/>
                </a:solidFill>
                <a:latin typeface="Candara" pitchFamily="34" charset="0"/>
                <a:cs typeface="Arial" charset="0"/>
              </a:rPr>
              <a:t>Autocalc</a:t>
            </a:r>
            <a:r>
              <a:rPr lang="ru-RU">
                <a:solidFill>
                  <a:srgbClr val="000000"/>
                </a:solidFill>
                <a:latin typeface="Candara" pitchFamily="34" charset="0"/>
                <a:cs typeface="Arial" charset="0"/>
              </a:rPr>
              <a:t>» оффлайн</a:t>
            </a:r>
          </a:p>
        </p:txBody>
      </p:sp>
      <p:sp>
        <p:nvSpPr>
          <p:cNvPr id="9" name="Snip Single Corner Rectangle 8"/>
          <p:cNvSpPr/>
          <p:nvPr/>
        </p:nvSpPr>
        <p:spPr>
          <a:xfrm>
            <a:off x="6084888" y="5734050"/>
            <a:ext cx="2519362" cy="936625"/>
          </a:xfrm>
          <a:prstGeom prst="snip1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>
                <a:solidFill>
                  <a:srgbClr val="000000"/>
                </a:solidFill>
                <a:latin typeface="Arial" charset="0"/>
                <a:cs typeface="Arial" charset="0"/>
              </a:rPr>
              <a:t>Программа ОПК, </a:t>
            </a:r>
          </a:p>
          <a:p>
            <a:pPr algn="ctr"/>
            <a:r>
              <a:rPr lang="ru-RU">
                <a:solidFill>
                  <a:srgbClr val="000000"/>
                </a:solidFill>
                <a:latin typeface="Arial" charset="0"/>
                <a:cs typeface="Arial" charset="0"/>
              </a:rPr>
              <a:t>«БАЭС-оценка» </a:t>
            </a:r>
          </a:p>
        </p:txBody>
      </p:sp>
      <p:sp>
        <p:nvSpPr>
          <p:cNvPr id="2" name="Snip Single Corner Rectangle 5"/>
          <p:cNvSpPr/>
          <p:nvPr/>
        </p:nvSpPr>
        <p:spPr>
          <a:xfrm>
            <a:off x="6588125" y="3644900"/>
            <a:ext cx="2017713" cy="903288"/>
          </a:xfrm>
          <a:prstGeom prst="snip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rgbClr val="000000"/>
                </a:solidFill>
                <a:latin typeface="Arial" charset="0"/>
                <a:cs typeface="Arial" charset="0"/>
              </a:rPr>
              <a:t>Другие программные продукты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Программа возрождения родников Республики Беларусь</a:t>
            </a:r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республике более </a:t>
            </a:r>
            <a:r>
              <a:rPr lang="ru-RU" dirty="0" smtClean="0"/>
              <a:t>1000 родников</a:t>
            </a:r>
          </a:p>
          <a:p>
            <a:r>
              <a:rPr lang="ru-RU" dirty="0" smtClean="0"/>
              <a:t>Родниковая вода-чистый продукт</a:t>
            </a:r>
          </a:p>
          <a:p>
            <a:r>
              <a:rPr lang="ru-RU" dirty="0" smtClean="0"/>
              <a:t>Общий </a:t>
            </a:r>
            <a:r>
              <a:rPr lang="ru-RU" dirty="0" smtClean="0"/>
              <a:t>дебет </a:t>
            </a:r>
            <a:r>
              <a:rPr lang="ru-RU" dirty="0" smtClean="0"/>
              <a:t>питьевой воды 43 </a:t>
            </a:r>
            <a:r>
              <a:rPr lang="ru-RU" dirty="0" smtClean="0"/>
              <a:t>миллионов </a:t>
            </a:r>
            <a:r>
              <a:rPr lang="ru-RU" dirty="0" smtClean="0"/>
              <a:t>литров в сутки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Полностью </a:t>
            </a:r>
            <a:r>
              <a:rPr lang="ru-RU" dirty="0" smtClean="0">
                <a:solidFill>
                  <a:srgbClr val="FF0000"/>
                </a:solidFill>
              </a:rPr>
              <a:t>можно обеспечить суточное </a:t>
            </a:r>
            <a:r>
              <a:rPr lang="ru-RU" dirty="0" smtClean="0">
                <a:solidFill>
                  <a:srgbClr val="FF0000"/>
                </a:solidFill>
              </a:rPr>
              <a:t>потребление питьевой </a:t>
            </a:r>
            <a:r>
              <a:rPr lang="ru-RU" dirty="0" smtClean="0">
                <a:solidFill>
                  <a:srgbClr val="FF0000"/>
                </a:solidFill>
              </a:rPr>
              <a:t>водой 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</a:t>
            </a:r>
            <a:r>
              <a:rPr lang="ru-RU" dirty="0" smtClean="0">
                <a:solidFill>
                  <a:srgbClr val="FF0000"/>
                </a:solidFill>
              </a:rPr>
              <a:t>всех </a:t>
            </a:r>
            <a:r>
              <a:rPr lang="ru-RU" dirty="0" smtClean="0">
                <a:solidFill>
                  <a:srgbClr val="FF0000"/>
                </a:solidFill>
              </a:rPr>
              <a:t>жителей республики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5" name="Picture 2" descr="H:\DCIM\101MSDCF\DSC066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</TotalTime>
  <Words>285</Words>
  <Application>Microsoft Office PowerPoint</Application>
  <PresentationFormat>Экран (4:3)</PresentationFormat>
  <Paragraphs>46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Candara</vt:lpstr>
      <vt:lpstr>Times New Roman</vt:lpstr>
      <vt:lpstr>Тема Office</vt:lpstr>
      <vt:lpstr>Слайд</vt:lpstr>
      <vt:lpstr>Слайд Microsoft PowerPoint 97-2003</vt:lpstr>
      <vt:lpstr>  Состояние оценки ТС, информационное и программное обеспечение системы оказания услуг по восстановлению ТС, потерпевших в ДТП     </vt:lpstr>
      <vt:lpstr>  Система защиты имущественных прав граждан при страховании   </vt:lpstr>
      <vt:lpstr>Методическое обеспечение</vt:lpstr>
      <vt:lpstr>Презентация PowerPoint</vt:lpstr>
      <vt:lpstr>Информационный ресурс объединенного комплекса</vt:lpstr>
      <vt:lpstr>Интерфейс взаимодействия</vt:lpstr>
      <vt:lpstr>Программа возрождения родников Республики Беларусь</vt:lpstr>
      <vt:lpstr>Презентация PowerPoint</vt:lpstr>
    </vt:vector>
  </TitlesOfParts>
  <Company>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116</cp:revision>
  <dcterms:created xsi:type="dcterms:W3CDTF">2015-05-13T15:28:51Z</dcterms:created>
  <dcterms:modified xsi:type="dcterms:W3CDTF">2016-05-18T13:32:17Z</dcterms:modified>
</cp:coreProperties>
</file>