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97" r:id="rId3"/>
    <p:sldId id="257" r:id="rId4"/>
    <p:sldId id="258" r:id="rId5"/>
    <p:sldId id="300" r:id="rId6"/>
    <p:sldId id="298" r:id="rId7"/>
    <p:sldId id="301" r:id="rId8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BBBA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2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577D-E624-4175-84D6-FF1A52A9C46D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0C49-5588-4E20-BA91-7F2DAFCA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88F4-4369-4242-88F9-BA44221D85F8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1A89-A2E9-416E-BECE-62C6FEAB7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7D41-368E-4E56-B40C-7127DF4906EF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1D9D-DDF8-4248-9E85-39DF9D874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5384-95A9-45D3-B666-75C768D95F76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FD79-E777-4080-840C-759FC3BDD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BAEC-763A-42A8-834D-AA13D7F738EA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7067-662B-4353-9017-D8FD0FE3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EFC7-BF27-4B20-AC2A-851CD38C61EE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5F18-EEB7-4F20-977E-23A58555C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8C32-DB8C-472E-BA62-4867E11B691C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BECF-DABE-43FB-9EC1-82CFEC89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D9CB-7D03-455C-876D-E49F510C227C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6D50-0A5B-4B0B-A3C8-687FFA31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6B10-A89F-4585-8695-F666F4588CD5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2ACB-2810-42DC-8AA0-E99215CA2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9354-5216-47E5-8217-DF4DC237DE49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81B9-F980-4C20-8D57-6028F6F36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C549-6EDE-42CC-A25C-F6AA30F05FD0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52FB-5CBA-4690-A081-37F139F86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EADBB-1E66-4234-961B-DD3CE49F6747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70E4F-169A-47E8-931A-2B1227E8E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9" r:id="rId3"/>
    <p:sldLayoutId id="2147483756" r:id="rId4"/>
    <p:sldLayoutId id="2147483760" r:id="rId5"/>
    <p:sldLayoutId id="2147483755" r:id="rId6"/>
    <p:sldLayoutId id="2147483754" r:id="rId7"/>
    <p:sldLayoutId id="2147483761" r:id="rId8"/>
    <p:sldLayoutId id="2147483762" r:id="rId9"/>
    <p:sldLayoutId id="2147483753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www.belta.by/newnimages/001032_00000537788.jp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ARIAHELP@TUT.BY" TargetMode="External"/><Relationship Id="rId5" Type="http://schemas.openxmlformats.org/officeDocument/2006/relationships/image" Target="http://www.belta.by/newnimages/001032_00000537788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hyperlink" Target="http://www.bouwenmetstaal.nl/uploads/images/tools/handen-schudden-t1132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11413" cy="1082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4" name="Рисунок 4" descr="Лого кафедры ОДТП АТФ БНТУ РАСТ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0" y="121443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84213" y="4437063"/>
            <a:ext cx="214312" cy="214312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124075" y="4365625"/>
            <a:ext cx="214313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779838" y="4365625"/>
            <a:ext cx="214312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076825" y="4365625"/>
            <a:ext cx="214313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443663" y="4365625"/>
            <a:ext cx="214312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956550" y="4365625"/>
            <a:ext cx="214313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3" name="AutoShape 4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AutoShape 6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AutoShape 8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AutoShape 10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AutoShape 14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AutoShape 16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AutoShape 18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AutoShape 20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AutoShape 22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AutoShape 24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33" name="Picture 7" descr="http://www.belta.by/newnimages/001032_00000537788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67625" y="0"/>
            <a:ext cx="13319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Rectangle 30"/>
          <p:cNvSpPr>
            <a:spLocks noChangeArrowheads="1"/>
          </p:cNvSpPr>
          <p:nvPr/>
        </p:nvSpPr>
        <p:spPr bwMode="auto">
          <a:xfrm>
            <a:off x="0" y="1557338"/>
            <a:ext cx="9144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hlink"/>
                </a:solidFill>
              </a:rPr>
              <a:t>ТОТАЛЬНЫЙ </a:t>
            </a:r>
            <a:r>
              <a:rPr lang="en-US" sz="4400" b="1">
                <a:solidFill>
                  <a:schemeClr val="hlink"/>
                </a:solidFill>
              </a:rPr>
              <a:t/>
            </a:r>
            <a:br>
              <a:rPr lang="en-US" sz="4400" b="1">
                <a:solidFill>
                  <a:schemeClr val="hlink"/>
                </a:solidFill>
              </a:rPr>
            </a:br>
            <a:r>
              <a:rPr lang="ru-RU" sz="4400" b="1">
                <a:solidFill>
                  <a:schemeClr val="hlink"/>
                </a:solidFill>
              </a:rPr>
              <a:t>УЩЕРБ</a:t>
            </a:r>
            <a:r>
              <a:rPr lang="en-US" sz="4400" b="1">
                <a:solidFill>
                  <a:schemeClr val="hlink"/>
                </a:solidFill>
              </a:rPr>
              <a:t> </a:t>
            </a:r>
            <a:r>
              <a:rPr lang="ru-RU" sz="4400" b="1">
                <a:solidFill>
                  <a:schemeClr val="hlink"/>
                </a:solidFill>
              </a:rPr>
              <a:t>В АВТОСТРАХОВАНИИ, </a:t>
            </a:r>
            <a:r>
              <a:rPr lang="en-US" sz="4400" b="1">
                <a:solidFill>
                  <a:schemeClr val="hlink"/>
                </a:solidFill>
              </a:rPr>
              <a:t/>
            </a:r>
            <a:br>
              <a:rPr lang="en-US" sz="4400" b="1">
                <a:solidFill>
                  <a:schemeClr val="hlink"/>
                </a:solidFill>
              </a:rPr>
            </a:br>
            <a:r>
              <a:rPr lang="ru-RU" sz="4400" b="1">
                <a:solidFill>
                  <a:schemeClr val="hlink"/>
                </a:solidFill>
              </a:rPr>
              <a:t>ПУТИ ОЦЕНКИ </a:t>
            </a:r>
            <a:r>
              <a:rPr lang="en-US" sz="4400" b="1">
                <a:solidFill>
                  <a:schemeClr val="hlink"/>
                </a:solidFill>
              </a:rPr>
              <a:t/>
            </a:r>
            <a:br>
              <a:rPr lang="en-US" sz="4400" b="1">
                <a:solidFill>
                  <a:schemeClr val="hlink"/>
                </a:solidFill>
              </a:rPr>
            </a:br>
            <a:r>
              <a:rPr lang="ru-RU" sz="4400" b="1">
                <a:solidFill>
                  <a:schemeClr val="hlink"/>
                </a:solidFill>
              </a:rPr>
              <a:t>И УРЕГУЛИРОВАНИЯ</a:t>
            </a:r>
          </a:p>
        </p:txBody>
      </p:sp>
      <p:sp>
        <p:nvSpPr>
          <p:cNvPr id="13335" name="Rectangle 31"/>
          <p:cNvSpPr>
            <a:spLocks noChangeArrowheads="1"/>
          </p:cNvSpPr>
          <p:nvPr/>
        </p:nvSpPr>
        <p:spPr bwMode="auto">
          <a:xfrm>
            <a:off x="179388" y="4568825"/>
            <a:ext cx="89646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Медник Григорий Бениаминович, </a:t>
            </a:r>
            <a:r>
              <a:rPr lang="en-US">
                <a:solidFill>
                  <a:schemeClr val="hlink"/>
                </a:solidFill>
              </a:rPr>
              <a:t/>
            </a:r>
            <a:br>
              <a:rPr lang="en-US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начальник отдела контроля ОАСО "Би энд Би иншуренс ко", </a:t>
            </a:r>
            <a:br>
              <a:rPr lang="ru-RU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магистрант кафедры ОДТП АТФ БНТУ, </a:t>
            </a:r>
            <a:r>
              <a:rPr lang="en-US">
                <a:solidFill>
                  <a:schemeClr val="hlink"/>
                </a:solidFill>
              </a:rPr>
              <a:t/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/>
            </a:r>
            <a:br>
              <a:rPr lang="en-US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Шабека Владимир Леонидович, </a:t>
            </a:r>
            <a:r>
              <a:rPr lang="en-US">
                <a:solidFill>
                  <a:schemeClr val="hlink"/>
                </a:solidFill>
              </a:rPr>
              <a:t/>
            </a:r>
            <a:br>
              <a:rPr lang="en-US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заведующий кафедрой "Оценочная деятельность на транспорте и в промышленности" АТФ БНТУ, к.э.н., доцент, оценщик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ru-RU">
                <a:solidFill>
                  <a:schemeClr val="hlink"/>
                </a:solidFill>
              </a:rPr>
              <a:t>машин, оборудования </a:t>
            </a:r>
            <a:br>
              <a:rPr lang="ru-RU">
                <a:solidFill>
                  <a:schemeClr val="hlink"/>
                </a:solidFill>
              </a:rPr>
            </a:br>
            <a:r>
              <a:rPr lang="ru-RU">
                <a:solidFill>
                  <a:schemeClr val="hlink"/>
                </a:solidFill>
              </a:rPr>
              <a:t>и транспортных средств, эксперт БАЭС, </a:t>
            </a:r>
          </a:p>
        </p:txBody>
      </p:sp>
      <p:pic>
        <p:nvPicPr>
          <p:cNvPr id="13336" name="Picture 34" descr="LOGO_BNTU-3"/>
          <p:cNvPicPr>
            <a:picLocks noChangeAspect="1" noChangeArrowheads="1"/>
          </p:cNvPicPr>
          <p:nvPr/>
        </p:nvPicPr>
        <p:blipFill>
          <a:blip r:embed="rId6" cstate="print"/>
          <a:srcRect t="15625" b="14375"/>
          <a:stretch>
            <a:fillRect/>
          </a:stretch>
        </p:blipFill>
        <p:spPr bwMode="auto">
          <a:xfrm>
            <a:off x="2555875" y="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35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-44450"/>
            <a:ext cx="187166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8" descr="Автолот - автомобильный интернет аукцио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1268413"/>
            <a:ext cx="3708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179388" y="188913"/>
          <a:ext cx="3076575" cy="3429000"/>
        </p:xfrm>
        <a:graphic>
          <a:graphicData uri="http://schemas.openxmlformats.org/presentationml/2006/ole">
            <p:oleObj spid="_x0000_s14347" name="Диаграмма" r:id="rId3" imgW="3076575" imgH="3429000" progId="Excel.Sheet.8">
              <p:embed/>
            </p:oleObj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3028950" y="1709738"/>
          <a:ext cx="3086100" cy="3438525"/>
        </p:xfrm>
        <a:graphic>
          <a:graphicData uri="http://schemas.openxmlformats.org/presentationml/2006/ole">
            <p:oleObj spid="_x0000_s14348" name="Диаграмма" r:id="rId4" imgW="3086100" imgH="3438449" progId="Excel.Sheet.8">
              <p:embed/>
            </p:oleObj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5867400" y="3284538"/>
          <a:ext cx="3076575" cy="3409950"/>
        </p:xfrm>
        <a:graphic>
          <a:graphicData uri="http://schemas.openxmlformats.org/presentationml/2006/ole">
            <p:oleObj spid="_x0000_s14351" name="Диаграмма" r:id="rId5" imgW="3076575" imgH="3410102" progId="Excel.Sheet.8">
              <p:embed/>
            </p:oleObj>
          </a:graphicData>
        </a:graphic>
      </p:graphicFrame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6308725"/>
            <a:ext cx="395288" cy="404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56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916113"/>
            <a:ext cx="5303838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763" y="3660775"/>
            <a:ext cx="532923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453188"/>
            <a:ext cx="395288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708400" y="188913"/>
          <a:ext cx="4967288" cy="3235325"/>
        </p:xfrm>
        <a:graphic>
          <a:graphicData uri="http://schemas.openxmlformats.org/presentationml/2006/ole">
            <p:oleObj spid="_x0000_s16390" name="Диаграмма" r:id="rId3" imgW="6505575" imgH="4238549" progId="Excel.Sheet.8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476375" y="3608388"/>
          <a:ext cx="5329238" cy="3249612"/>
        </p:xfrm>
        <a:graphic>
          <a:graphicData uri="http://schemas.openxmlformats.org/presentationml/2006/ole">
            <p:oleObj spid="_x0000_s16393" name="Диаграмма" r:id="rId4" imgW="6515100" imgH="3971849" progId="Excel.Sheet.8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50825" y="188913"/>
          <a:ext cx="2913063" cy="3240087"/>
        </p:xfrm>
        <a:graphic>
          <a:graphicData uri="http://schemas.openxmlformats.org/presentationml/2006/ole">
            <p:oleObj spid="_x0000_s16394" name="Диаграмма" r:id="rId5" imgW="3048000" imgH="3390900" progId="Excel.Sheet.8">
              <p:embed/>
            </p:oleObj>
          </a:graphicData>
        </a:graphic>
      </p:graphicFrame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8"/>
            <a:ext cx="9144000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11413" cy="1082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4" name="Рисунок 4" descr="Лого кафедры ОДТП АТФ БНТУ РАСТ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0" y="121443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84213" y="4437063"/>
            <a:ext cx="214312" cy="214312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124075" y="4365625"/>
            <a:ext cx="214313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779838" y="4365625"/>
            <a:ext cx="214312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076825" y="4365625"/>
            <a:ext cx="214313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443663" y="4365625"/>
            <a:ext cx="214312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956550" y="4365625"/>
            <a:ext cx="214313" cy="214313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3" name="AutoShape 4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AutoShape 6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AutoShape 8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AutoShape 10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AutoShape 14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AutoShape 16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AutoShape 18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AutoShape 20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AutoShape 22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AutoShape 24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53" name="Picture 7" descr="http://www.belta.by/newnimages/001032_00000537788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667625" y="0"/>
            <a:ext cx="13319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46616" y="1249710"/>
            <a:ext cx="85320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100" b="1" dirty="0">
                <a:solidFill>
                  <a:schemeClr val="hlink"/>
                </a:solidFill>
              </a:rPr>
              <a:t>ТОТАЛЬНЫЙ УЩЕРБ</a:t>
            </a:r>
            <a:r>
              <a:rPr lang="en-US" sz="3100" b="1" dirty="0">
                <a:solidFill>
                  <a:schemeClr val="hlink"/>
                </a:solidFill>
              </a:rPr>
              <a:t> </a:t>
            </a:r>
            <a:r>
              <a:rPr lang="ru-RU" sz="3100" b="1" dirty="0">
                <a:solidFill>
                  <a:schemeClr val="hlink"/>
                </a:solidFill>
              </a:rPr>
              <a:t>В АВТОСТРАХОВАНИИ, ПУТИ ОЦЕНКИ И УРЕГУЛИРОВАНИЯ</a:t>
            </a:r>
          </a:p>
          <a:p>
            <a:pPr>
              <a:defRPr/>
            </a:pPr>
            <a:endParaRPr lang="ru-RU" sz="2800" b="1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ru-RU" sz="5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Спасибо </a:t>
            </a:r>
          </a:p>
          <a:p>
            <a:pPr>
              <a:defRPr/>
            </a:pPr>
            <a:r>
              <a:rPr lang="ru-RU" sz="5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за внимание</a:t>
            </a:r>
            <a:r>
              <a:rPr lang="en-US" sz="5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!</a:t>
            </a:r>
            <a:endParaRPr lang="ru-RU" sz="54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3200" b="1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hlink"/>
                </a:solidFill>
              </a:rPr>
              <a:t>Контакты: </a:t>
            </a:r>
            <a:r>
              <a:rPr lang="en-US" sz="3200" b="1" dirty="0">
                <a:solidFill>
                  <a:schemeClr val="hlink"/>
                </a:solidFill>
              </a:rPr>
              <a:t> 	</a:t>
            </a:r>
            <a:br>
              <a:rPr lang="en-US" sz="3200" b="1" dirty="0">
                <a:solidFill>
                  <a:schemeClr val="hlink"/>
                </a:solidFill>
              </a:rPr>
            </a:br>
            <a:r>
              <a:rPr lang="en-US" sz="3200" b="1" dirty="0">
                <a:solidFill>
                  <a:schemeClr val="hlink"/>
                </a:solidFill>
              </a:rPr>
              <a:t>e-mail: </a:t>
            </a:r>
            <a:r>
              <a:rPr lang="en-US" sz="3200" b="1" dirty="0">
                <a:solidFill>
                  <a:schemeClr val="hlink"/>
                </a:solidFill>
                <a:hlinkClick r:id="rId6"/>
              </a:rPr>
              <a:t>AVARIAHELP@TUT.BY</a:t>
            </a:r>
            <a:endParaRPr lang="en-US" sz="32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sz="3200" b="1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hlink"/>
                </a:solidFill>
              </a:rPr>
              <a:t>Тел: + 375 29 609 86 67, +375 29 628 63 77</a:t>
            </a:r>
          </a:p>
        </p:txBody>
      </p:sp>
      <p:pic>
        <p:nvPicPr>
          <p:cNvPr id="18455" name="Picture 34" descr="LOGO_BNTU-3"/>
          <p:cNvPicPr>
            <a:picLocks noChangeAspect="1" noChangeArrowheads="1"/>
          </p:cNvPicPr>
          <p:nvPr/>
        </p:nvPicPr>
        <p:blipFill>
          <a:blip r:embed="rId7" cstate="print"/>
          <a:srcRect t="15625" b="14375"/>
          <a:stretch>
            <a:fillRect/>
          </a:stretch>
        </p:blipFill>
        <p:spPr bwMode="auto">
          <a:xfrm>
            <a:off x="2555875" y="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35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-44450"/>
            <a:ext cx="187166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i-main-pic" descr="Картинка 1 из 2073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063" y="2636838"/>
            <a:ext cx="33956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smtClean="0"/>
              <a:t>Плакат</a:t>
            </a:r>
            <a:r>
              <a:rPr lang="en-US" sz="900" b="1" smtClean="0"/>
              <a:t> 1</a:t>
            </a:r>
            <a:endParaRPr lang="ru-RU" sz="9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Уважаемые коллеги!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Вашему вниманию представляется новый взгляд на проблему урегулирования тотальных ущербов в автостраховании. Он сформировался в результаты магистерского исследования по кафедре «Оценочная деятельность на транспорте …» на автотракторном факультете БНТУ.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Объектом исследования выступали тотальные ущербы в автостраховании.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Целью исследования было совершенствование процедуры их оценки и урегулирования через изучение закономерностей формирования величины стоимости годных остатков.</a:t>
            </a:r>
            <a:endParaRPr lang="ru-RU" sz="9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smtClean="0"/>
              <a:t>Плакат 2</a:t>
            </a:r>
            <a:endParaRPr lang="ru-RU" sz="9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Природа тотального ущерба и его проявление в автостраховании носит коварный характер.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Так, по статистике нашей страховой организации, на долю тотальных ущербов приходиться только менее 1 процента всех страховых случаев.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 тоже время на выплаты по тотальным ущербам расходуется от до 15%% ежегодно.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При этом, средняя выплата по тотальному ущербу в 24,5 раза превышает среднестатистический платеж.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Кроме сказанного следует отметить, что тотальный ущерб характеризуется как наиболее конфликтная ситуация, которая в большинстве случаев может закончится в суде. Что, соответственно, влечёт за собой увеличение затрат в десятки раз.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Сказанное выше и определило наш интерес к объекту и цели исследования.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Как известно, урегулирование тотального ущерба не обходиться без оценки стоимости годных остатков, которая в свою очередь определяет фактический размер производимых выплат.</a:t>
            </a:r>
            <a:endParaRPr lang="ru-RU" sz="9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smtClean="0"/>
              <a:t>Плакат 3</a:t>
            </a:r>
            <a:endParaRPr lang="ru-RU" sz="9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 условиях сложившейся отечественной практики величина стоимости годных остатков традиционно определяется </a:t>
            </a:r>
            <a:r>
              <a:rPr lang="ru-RU" sz="900" i="1" smtClean="0"/>
              <a:t>расчетным путём</a:t>
            </a:r>
            <a:r>
              <a:rPr lang="ru-RU" sz="900" smtClean="0"/>
              <a:t> на основании методик, разработанных в своё время ББТС и Госкомимуществом.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Но, в бизнес-процессах нашей страховой организации, вот уже более 5 лет для оценки и урегулирования тотальных ущербов, наряду с традиционными расчётами, используется и аукционы, как альтернативный метод.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Критерием выбора метода оценки и урегулирования служит момент возникновения конфликтной ситуации с клиентом. Со временем роль и доля аукционов в процедуре оценки и урегулирования существенно выросла.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При это, эффективность оценки и урегулирования во многом зависит от адекватности определения начальной цены аукциона.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 общем-то, этому и было посвящено наше исследование.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На первом этапе были обобщены сведения и сформирована база данных по 168 аукционам, проведенным для нас партнёрской аукционной компанией с 2009 по настоящее время.</a:t>
            </a:r>
            <a:endParaRPr lang="ru-RU" sz="9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smtClean="0"/>
              <a:t>Плакат 4</a:t>
            </a:r>
            <a:endParaRPr lang="ru-RU" sz="9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На втором этапе были исследованы связанные с объектом оценки факторы и внешние факторы, оказывающие влияние на результат аукциона, т.е. стоимость годных остатков.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Двенадцать факторов были признаны значимыми, а их использование в разрабатываемой модели оправданным.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 итоге, на основании обработки данных по аукционам, построена математическая модель для прогнозирования цены аукционной сделки по годным остаткам.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Её АППРОКСИМАЦИЯ составила более 80%, что выше минимального, установленного в ТКП нормативного значения, т.е. модель может быть применена на практике.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Сопоставление прогнозных и фактических результатов аукционов показало, что приблизительно в 8 из 10 случаев погрешность оценивания не превышает +/- 25%, а в 10% случаев отклонение находится даже в диапазон +/-5%.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Полученные результаты мы оценили как оптимистичные. Разработанная модель начала проходить апробацию и была включена в бизнес- процесс нашей страховой организации.</a:t>
            </a:r>
            <a:endParaRPr lang="ru-RU" sz="9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b="1" smtClean="0"/>
              <a:t>Плакат 5</a:t>
            </a:r>
            <a:endParaRPr lang="ru-RU" sz="9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Так, приблизительно с 1.06.2014 года, прежде чем передать урегулирование тотального ущерба на аукцион, мы рассчитывали его стартовую цену и рекомендовали её нашей партнёрской организации.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На текущем плакате, по сути, отражены результаты апробации модели по итогам 12 аукционов от указанной даты и до настоящего момента.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Здесь видно, что минимальное отклонение прогноза от факта составило 3,5%, а максимум отклонения соответствовало 29,65%.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Что мы отмечаем в итоге!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Во-первых, увеличение точности определения стоимости годных остатков в сравнении с расчетным путём практически в 1,5-2 раза.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Во вторых, сокращение времени реализации аукционной сделки за счет повышения адекватности цены на старте. Соответственно уменьшается время на урегулирование ущерба, т.е. увеличение качества страховой услуги.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В-третьих, повышение прозрачности процедуры оценки и урегулирования и, как следствие, лояльности и удовлетворённости наших клиентов.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Получив достаточно оптимистичные результаты, мы предполагаем продолжить это исследование, а также приглашаем присоединиться всех заинтересованных специлаистов.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Для этого вы можете отправить запрос на указанный в презентации </a:t>
            </a:r>
            <a:r>
              <a:rPr lang="en-US" sz="900" smtClean="0"/>
              <a:t>e</a:t>
            </a:r>
            <a:r>
              <a:rPr lang="ru-RU" sz="900" smtClean="0"/>
              <a:t>-</a:t>
            </a:r>
            <a:r>
              <a:rPr lang="en-US" sz="900" smtClean="0"/>
              <a:t>mail</a:t>
            </a:r>
            <a:r>
              <a:rPr lang="ru-RU" sz="900" smtClean="0"/>
              <a:t> с пометкой темы «годные остатки».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900" smtClean="0"/>
              <a:t>БЛАГОДАРИМ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902</TotalTime>
  <Words>700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Техническая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мужчин</dc:title>
  <dc:creator>Настя</dc:creator>
  <cp:lastModifiedBy>Admin</cp:lastModifiedBy>
  <cp:revision>76</cp:revision>
  <dcterms:created xsi:type="dcterms:W3CDTF">2013-04-17T21:48:47Z</dcterms:created>
  <dcterms:modified xsi:type="dcterms:W3CDTF">2015-01-04T12:40:51Z</dcterms:modified>
</cp:coreProperties>
</file>